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6" r:id="rId2"/>
    <p:sldId id="273" r:id="rId3"/>
    <p:sldId id="274" r:id="rId4"/>
    <p:sldId id="272" r:id="rId5"/>
    <p:sldId id="257" r:id="rId6"/>
    <p:sldId id="271" r:id="rId7"/>
    <p:sldId id="264" r:id="rId8"/>
    <p:sldId id="269" r:id="rId9"/>
    <p:sldId id="275" r:id="rId10"/>
    <p:sldId id="27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r>
              <a:rPr lang="en-US" dirty="0"/>
              <a:t>Activation Energy for Shift to Tunneling Energy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0"/>
            <c:dispRSqr val="0"/>
            <c:dispEq val="0"/>
          </c:trendline>
          <c:xVal>
            <c:numRef>
              <c:f>Sheet1!$B$6:$B$10</c:f>
              <c:numCache>
                <c:formatCode>General</c:formatCode>
                <c:ptCount val="5"/>
                <c:pt idx="0">
                  <c:v>50</c:v>
                </c:pt>
                <c:pt idx="1">
                  <c:v>44.44444</c:v>
                </c:pt>
                <c:pt idx="2">
                  <c:v>40</c:v>
                </c:pt>
                <c:pt idx="3">
                  <c:v>36.363636362999998</c:v>
                </c:pt>
                <c:pt idx="4">
                  <c:v>33.333300000000001</c:v>
                </c:pt>
              </c:numCache>
            </c:numRef>
          </c:xVal>
          <c:yVal>
            <c:numRef>
              <c:f>Sheet1!$D$6:$D$10</c:f>
              <c:numCache>
                <c:formatCode>General</c:formatCode>
                <c:ptCount val="5"/>
                <c:pt idx="0">
                  <c:v>0.15836249209525</c:v>
                </c:pt>
                <c:pt idx="1">
                  <c:v>0.36172783601759301</c:v>
                </c:pt>
                <c:pt idx="2">
                  <c:v>0.56584781867351797</c:v>
                </c:pt>
                <c:pt idx="3">
                  <c:v>0.70757017609793604</c:v>
                </c:pt>
                <c:pt idx="4">
                  <c:v>0.82282164530310498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E1-4036-B118-FB9A3A796AA2}"/>
            </c:ext>
          </c:extLst>
        </c:ser>
        <c:ser>
          <c:idx val="1"/>
          <c:order val="1"/>
          <c:tx>
            <c:v>Line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backward val="20"/>
            <c:dispRSqr val="0"/>
            <c:dispEq val="0"/>
          </c:trendline>
          <c:xVal>
            <c:numRef>
              <c:f>Sheet1!$B$4:$B$5</c:f>
              <c:numCache>
                <c:formatCode>General</c:formatCode>
                <c:ptCount val="2"/>
                <c:pt idx="0">
                  <c:v>67.114093960000005</c:v>
                </c:pt>
                <c:pt idx="1">
                  <c:v>57.142800000000001</c:v>
                </c:pt>
              </c:numCache>
            </c:numRef>
          </c:xVal>
          <c:yVal>
            <c:numRef>
              <c:f>Sheet1!$D$4:$D$5</c:f>
              <c:numCache>
                <c:formatCode>General</c:formatCode>
                <c:ptCount val="2"/>
                <c:pt idx="0">
                  <c:v>-0.3767507096021</c:v>
                </c:pt>
                <c:pt idx="1">
                  <c:v>-0.13076828026902401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E1-4036-B118-FB9A3A79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564144"/>
        <c:axId val="1897346688"/>
      </c:scatterChart>
      <c:valAx>
        <c:axId val="187756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defRPr>
                </a:pPr>
                <a:r>
                  <a:rPr lang="en-US" dirty="0"/>
                  <a:t>1000/T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1897346688"/>
        <c:crosses val="autoZero"/>
        <c:crossBetween val="midCat"/>
      </c:valAx>
      <c:valAx>
        <c:axId val="18973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defRPr>
                </a:pPr>
                <a:r>
                  <a:rPr lang="en-US" dirty="0"/>
                  <a:t>Log (E)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pPr>
            <a:endParaRPr lang="en-US"/>
          </a:p>
        </c:txPr>
        <c:crossAx val="1877564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charset="0"/>
          <a:ea typeface="Helvetica" charset="0"/>
          <a:cs typeface="Helvetica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400"/>
              <a:t>Activation Energy for Width Broadening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05268188424742"/>
          <c:y val="0.23751045332191473"/>
          <c:w val="0.7959997486087621"/>
          <c:h val="0.71368602887221233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5"/>
            <c:dispRSqr val="0"/>
            <c:dispEq val="0"/>
          </c:trendline>
          <c:xVal>
            <c:numRef>
              <c:f>Sheet1!$C$41:$C$46</c:f>
              <c:numCache>
                <c:formatCode>General</c:formatCode>
                <c:ptCount val="6"/>
                <c:pt idx="0">
                  <c:v>57.142800000000001</c:v>
                </c:pt>
                <c:pt idx="1">
                  <c:v>50</c:v>
                </c:pt>
                <c:pt idx="2">
                  <c:v>44.44444</c:v>
                </c:pt>
                <c:pt idx="3">
                  <c:v>40</c:v>
                </c:pt>
                <c:pt idx="4">
                  <c:v>36.363636362999998</c:v>
                </c:pt>
                <c:pt idx="5">
                  <c:v>33.333300000000001</c:v>
                </c:pt>
              </c:numCache>
            </c:numRef>
          </c:xVal>
          <c:yVal>
            <c:numRef>
              <c:f>Sheet1!$E$41:$E$46</c:f>
              <c:numCache>
                <c:formatCode>General</c:formatCode>
                <c:ptCount val="6"/>
                <c:pt idx="0">
                  <c:v>-0.60032627851896203</c:v>
                </c:pt>
                <c:pt idx="1">
                  <c:v>-0.38299965887910098</c:v>
                </c:pt>
                <c:pt idx="2">
                  <c:v>-0.123205023799299</c:v>
                </c:pt>
                <c:pt idx="3">
                  <c:v>0.14798532068380499</c:v>
                </c:pt>
                <c:pt idx="4">
                  <c:v>0.30920417967040698</c:v>
                </c:pt>
                <c:pt idx="5">
                  <c:v>0.50324577146511296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44-4A5E-81D8-FB6DBFBF0B0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backward val="10"/>
            <c:dispRSqr val="0"/>
            <c:dispEq val="0"/>
          </c:trendline>
          <c:xVal>
            <c:numRef>
              <c:f>Sheet1!$C$39:$C$41</c:f>
              <c:numCache>
                <c:formatCode>General</c:formatCode>
                <c:ptCount val="3"/>
                <c:pt idx="0">
                  <c:v>102.0408163</c:v>
                </c:pt>
                <c:pt idx="1">
                  <c:v>67.114093960000005</c:v>
                </c:pt>
                <c:pt idx="2">
                  <c:v>57.142800000000001</c:v>
                </c:pt>
              </c:numCache>
            </c:numRef>
          </c:xVal>
          <c:yVal>
            <c:numRef>
              <c:f>Sheet1!$E$39:$E$41</c:f>
              <c:numCache>
                <c:formatCode>General</c:formatCode>
                <c:ptCount val="3"/>
                <c:pt idx="0">
                  <c:v>-0.79317412396815001</c:v>
                </c:pt>
                <c:pt idx="1">
                  <c:v>-0.64975198166583703</c:v>
                </c:pt>
                <c:pt idx="2">
                  <c:v>-0.60032627851896203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44-4A5E-81D8-FB6DBFBF0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352640"/>
        <c:axId val="1898952432"/>
      </c:scatterChart>
      <c:valAx>
        <c:axId val="190035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000"/>
                  <a:t>1000/T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98952432"/>
        <c:crosses val="autoZero"/>
        <c:crossBetween val="midCat"/>
      </c:valAx>
      <c:valAx>
        <c:axId val="18989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000"/>
                  <a:t>Log (E)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00352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89B20-A0C7-4313-9743-096EA5A05F5D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90482-83B7-4A84-929E-94A30CF7E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2013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Spectroscopy Summer School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F758-78F1-4ADF-AD46-E15DA2FF8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A8BF-888A-477C-98C1-8343BE24B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172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A54B-F081-4EF0-B509-E9E3A3283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4130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DC76-8808-4D2D-A7A4-F3DC8F9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33489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B602-0BBE-4FC2-AE3D-3DC1B598F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1820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9775-8B96-4A1B-9210-ADDF7874A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6595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2F3A-9B21-43C7-B863-47FB669A4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16A8-CE93-4B03-9526-1CB8063B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9BBB-00D7-419B-86F6-1C4AE384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B818-8B6D-4114-B862-69B44ECEA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8EFE0-A998-493A-973E-A7C463DB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357B-8D65-4F72-86ED-FA0C92D1E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D7E6-B31F-4D49-A926-A438BC4F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3D8D-5428-4E1B-95E6-F8D8EDF5B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D2C4-66C1-42B9-BA6F-E9A428A0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6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ACCD-9BBC-4764-B6FD-78D1C6414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1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2/5/2008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HFBS Tutorial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0BCB2B1-5326-4DFD-9CEC-35A3E94B4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 userDrawn="1"/>
        </p:nvSpPr>
        <p:spPr bwMode="auto">
          <a:xfrm>
            <a:off x="76200" y="6019800"/>
            <a:ext cx="906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72200"/>
            <a:ext cx="2224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72200"/>
            <a:ext cx="2743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5760"/>
            <a:ext cx="6438900" cy="1320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High Flux Backscattering Spectrometer (HFBS)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88" y="1463964"/>
            <a:ext cx="6902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Methyl Group Dynamics in </a:t>
            </a:r>
            <a:r>
              <a:rPr lang="en-US" sz="4800" dirty="0" err="1"/>
              <a:t>Fluorotoluene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416040" y="502158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141614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/>
          </p:cNvPr>
          <p:cNvSpPr txBox="1">
            <a:spLocks noChangeArrowheads="1"/>
          </p:cNvSpPr>
          <p:nvPr/>
        </p:nvSpPr>
        <p:spPr>
          <a:xfrm>
            <a:off x="326134" y="460810"/>
            <a:ext cx="5833596" cy="487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Acknowledgements</a:t>
            </a:r>
          </a:p>
        </p:txBody>
      </p:sp>
      <p:sp>
        <p:nvSpPr>
          <p:cNvPr id="7" name="Rectangle 9">
            <a:extLst/>
          </p:cNvPr>
          <p:cNvSpPr txBox="1">
            <a:spLocks noChangeArrowheads="1"/>
          </p:cNvSpPr>
          <p:nvPr/>
        </p:nvSpPr>
        <p:spPr>
          <a:xfrm>
            <a:off x="619958" y="2028576"/>
            <a:ext cx="2367791" cy="487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Timothy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Prisk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9">
            <a:extLst/>
          </p:cNvPr>
          <p:cNvSpPr txBox="1">
            <a:spLocks noChangeArrowheads="1"/>
          </p:cNvSpPr>
          <p:nvPr/>
        </p:nvSpPr>
        <p:spPr>
          <a:xfrm>
            <a:off x="875141" y="1324242"/>
            <a:ext cx="2367791" cy="487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Madhusudan Tyagi</a:t>
            </a:r>
          </a:p>
        </p:txBody>
      </p:sp>
      <p:sp>
        <p:nvSpPr>
          <p:cNvPr id="9" name="Rectangle 9">
            <a:extLst/>
          </p:cNvPr>
          <p:cNvSpPr txBox="1">
            <a:spLocks noChangeArrowheads="1"/>
          </p:cNvSpPr>
          <p:nvPr/>
        </p:nvSpPr>
        <p:spPr>
          <a:xfrm>
            <a:off x="813255" y="4115657"/>
            <a:ext cx="3533831" cy="487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Entire Summer School Team</a:t>
            </a: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1015320" y="2780714"/>
            <a:ext cx="2053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Yamali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Hernandez</a:t>
            </a:r>
          </a:p>
        </p:txBody>
      </p:sp>
      <p:sp>
        <p:nvSpPr>
          <p:cNvPr id="11" name="Rectangle 9">
            <a:extLst/>
          </p:cNvPr>
          <p:cNvSpPr txBox="1">
            <a:spLocks noChangeArrowheads="1"/>
          </p:cNvSpPr>
          <p:nvPr/>
        </p:nvSpPr>
        <p:spPr>
          <a:xfrm>
            <a:off x="648424" y="3282420"/>
            <a:ext cx="2339325" cy="5541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Alex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Grutter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17049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5760"/>
            <a:ext cx="6438900" cy="1320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High Flux Backscattering Spectrometer (HFBS)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88" y="1463964"/>
            <a:ext cx="6902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Methyl Group Dynamics in </a:t>
            </a:r>
            <a:r>
              <a:rPr lang="en-US" sz="4800" dirty="0" err="1"/>
              <a:t>Fluorotoluene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416040" y="502158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27395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77375" y="3291835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92" y="296715"/>
            <a:ext cx="3079626" cy="2304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92" y="3139000"/>
            <a:ext cx="2788473" cy="21020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0411" y="2601253"/>
            <a:ext cx="4003589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Rotational Energy of Methyl Group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144" y="5241007"/>
            <a:ext cx="368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Tunneling energy as a function of barrier energy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4" y="872678"/>
            <a:ext cx="2864627" cy="16496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7697" y="1677923"/>
            <a:ext cx="313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How do we observe the quantum tunneling of the methyl group?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4622" r="12297" b="3631"/>
          <a:stretch/>
        </p:blipFill>
        <p:spPr>
          <a:xfrm>
            <a:off x="420133" y="2727570"/>
            <a:ext cx="3600881" cy="2458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5770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Motivation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448" y="5186561"/>
            <a:ext cx="3143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Monoclinic crystal formation at right conditions</a:t>
            </a:r>
          </a:p>
        </p:txBody>
      </p:sp>
      <p:sp>
        <p:nvSpPr>
          <p:cNvPr id="2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24193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" y="1249460"/>
            <a:ext cx="4950873" cy="42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/>
          </p:cNvPr>
          <p:cNvSpPr txBox="1">
            <a:spLocks noChangeArrowheads="1"/>
          </p:cNvSpPr>
          <p:nvPr/>
        </p:nvSpPr>
        <p:spPr>
          <a:xfrm>
            <a:off x="101514" y="53279"/>
            <a:ext cx="7848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Why High Flux Backscattering?</a:t>
            </a:r>
          </a:p>
        </p:txBody>
      </p:sp>
      <p:sp>
        <p:nvSpPr>
          <p:cNvPr id="8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5432610" y="3599069"/>
            <a:ext cx="1953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Range: </a:t>
            </a:r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78" y="3958857"/>
            <a:ext cx="2060318" cy="339847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75" y="4858321"/>
            <a:ext cx="2232792" cy="305862"/>
          </a:xfrm>
          <a:prstGeom prst="rect">
            <a:avLst/>
          </a:prstGeom>
        </p:spPr>
      </p:pic>
      <p:sp>
        <p:nvSpPr>
          <p:cNvPr id="11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5372594" y="5078687"/>
            <a:ext cx="1718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ns ~ 0.1 ns</a:t>
            </a:r>
          </a:p>
        </p:txBody>
      </p:sp>
      <p:sp>
        <p:nvSpPr>
          <p:cNvPr id="12" name="Text Box 5">
            <a:extLst/>
          </p:cNvPr>
          <p:cNvSpPr txBox="1">
            <a:spLocks noChangeArrowheads="1"/>
          </p:cNvSpPr>
          <p:nvPr/>
        </p:nvSpPr>
        <p:spPr bwMode="auto">
          <a:xfrm>
            <a:off x="5472673" y="4277853"/>
            <a:ext cx="14517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~ 3.6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Å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/>
          </p:cNvPr>
          <p:cNvGrpSpPr>
            <a:grpSpLocks noChangeAspect="1"/>
          </p:cNvGrpSpPr>
          <p:nvPr/>
        </p:nvGrpSpPr>
        <p:grpSpPr>
          <a:xfrm>
            <a:off x="5432610" y="814206"/>
            <a:ext cx="2151347" cy="1325873"/>
            <a:chOff x="5746937" y="794724"/>
            <a:chExt cx="2971800" cy="183151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746937" y="1054858"/>
            <a:ext cx="2971800" cy="1138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6" imgW="1028254" imgH="393529" progId="Equation.3">
                    <p:embed/>
                  </p:oleObj>
                </mc:Choice>
                <mc:Fallback>
                  <p:oleObj name="Equation" r:id="rId6" imgW="1028254" imgH="393529" progId="Equation.3">
                    <p:embed/>
                    <p:pic>
                      <p:nvPicPr>
                        <p:cNvPr id="5" name="Object 6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937" y="1054858"/>
                          <a:ext cx="2971800" cy="1138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>
              <a:extLst/>
            </p:cNvPr>
            <p:cNvSpPr>
              <a:spLocks noChangeArrowheads="1"/>
            </p:cNvSpPr>
            <p:nvPr/>
          </p:nvSpPr>
          <p:spPr bwMode="auto">
            <a:xfrm>
              <a:off x="7722507" y="794724"/>
              <a:ext cx="990600" cy="1831518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Thought Bubble: Cloud 15">
            <a:extLst/>
          </p:cNvPr>
          <p:cNvSpPr/>
          <p:nvPr/>
        </p:nvSpPr>
        <p:spPr>
          <a:xfrm>
            <a:off x="7583957" y="161994"/>
            <a:ext cx="1400554" cy="573879"/>
          </a:xfrm>
          <a:prstGeom prst="cloudCallout">
            <a:avLst>
              <a:gd name="adj1" fmla="val -53477"/>
              <a:gd name="adj2" fmla="val 105113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7698176" y="240327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vanishes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/>
          </p:cNvPr>
          <p:cNvSpPr/>
          <p:nvPr/>
        </p:nvSpPr>
        <p:spPr>
          <a:xfrm>
            <a:off x="5432610" y="2414685"/>
            <a:ext cx="314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High energy resolution (1 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eV)</a:t>
            </a:r>
          </a:p>
        </p:txBody>
      </p:sp>
      <p:sp>
        <p:nvSpPr>
          <p:cNvPr id="19" name="Rectangle 18">
            <a:extLst/>
          </p:cNvPr>
          <p:cNvSpPr/>
          <p:nvPr/>
        </p:nvSpPr>
        <p:spPr>
          <a:xfrm>
            <a:off x="5049172" y="1676742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/>
          </p:cNvPr>
          <p:cNvSpPr/>
          <p:nvPr/>
        </p:nvSpPr>
        <p:spPr>
          <a:xfrm>
            <a:off x="5037772" y="3312987"/>
            <a:ext cx="57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iii) 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/>
          </p:cNvPr>
          <p:cNvSpPr/>
          <p:nvPr/>
        </p:nvSpPr>
        <p:spPr>
          <a:xfrm>
            <a:off x="5049172" y="2612181"/>
            <a:ext cx="57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ii) 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/>
          </p:cNvPr>
          <p:cNvSpPr/>
          <p:nvPr/>
        </p:nvSpPr>
        <p:spPr>
          <a:xfrm>
            <a:off x="5432610" y="2879453"/>
            <a:ext cx="3556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Increases effective flux at sample almost 4 times</a:t>
            </a:r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278579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an 111"/>
          <p:cNvSpPr/>
          <p:nvPr/>
        </p:nvSpPr>
        <p:spPr>
          <a:xfrm>
            <a:off x="482600" y="1627188"/>
            <a:ext cx="1262063" cy="1323975"/>
          </a:xfrm>
          <a:prstGeom prst="ca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416560" y="32498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Backscattering for Neutrons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14350" y="1971675"/>
            <a:ext cx="1279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Cold source</a:t>
            </a:r>
          </a:p>
        </p:txBody>
      </p:sp>
      <p:sp>
        <p:nvSpPr>
          <p:cNvPr id="115" name="Flowchart: Summing Junction 114"/>
          <p:cNvSpPr>
            <a:spLocks noChangeAspect="1"/>
          </p:cNvSpPr>
          <p:nvPr/>
        </p:nvSpPr>
        <p:spPr>
          <a:xfrm rot="18889261">
            <a:off x="4579938" y="3905250"/>
            <a:ext cx="479425" cy="479425"/>
          </a:xfrm>
          <a:prstGeom prst="flowChartSummingJunction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486400" y="3606800"/>
            <a:ext cx="334963" cy="25241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 rot="5400000">
            <a:off x="5669757" y="4167981"/>
            <a:ext cx="115888" cy="13652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 rot="2700000">
            <a:off x="6041232" y="4026694"/>
            <a:ext cx="115887" cy="13652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 rot="1320000">
            <a:off x="6143625" y="3863975"/>
            <a:ext cx="115888" cy="13652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 rot="18900000" flipV="1">
            <a:off x="5317332" y="4021931"/>
            <a:ext cx="115888" cy="13652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788025" y="4279900"/>
            <a:ext cx="10922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Detectors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03925" y="3436938"/>
            <a:ext cx="876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Sample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18063" y="4406900"/>
            <a:ext cx="520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PST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162050" y="4813300"/>
            <a:ext cx="19796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Monochromator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reflects only 6.27 Å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786313" y="1539875"/>
            <a:ext cx="18907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Analyzers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reflect only 6.27 Å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08075" y="3184525"/>
            <a:ext cx="1727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Velocity selector</a:t>
            </a:r>
          </a:p>
        </p:txBody>
      </p:sp>
      <p:sp>
        <p:nvSpPr>
          <p:cNvPr id="127" name="Rectangle 126"/>
          <p:cNvSpPr/>
          <p:nvPr/>
        </p:nvSpPr>
        <p:spPr>
          <a:xfrm rot="5400000">
            <a:off x="5616575" y="1989138"/>
            <a:ext cx="123825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 rot="2700000">
            <a:off x="4548188" y="2443163"/>
            <a:ext cx="123825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 rot="1320000">
            <a:off x="4229100" y="2933700"/>
            <a:ext cx="122238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 rot="18900000" flipV="1">
            <a:off x="6696075" y="2443163"/>
            <a:ext cx="123825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 rot="1620000">
            <a:off x="2608263" y="2960688"/>
            <a:ext cx="554037" cy="31432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 rot="17580000" flipV="1">
            <a:off x="6203950" y="2109788"/>
            <a:ext cx="123825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 rot="4020000">
            <a:off x="5031582" y="2105819"/>
            <a:ext cx="122237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 rot="4080000">
            <a:off x="5875338" y="4135437"/>
            <a:ext cx="115888" cy="13811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 rot="17520000" flipV="1">
            <a:off x="5475288" y="4135437"/>
            <a:ext cx="115888" cy="13811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 rot="19680000" flipV="1">
            <a:off x="3068638" y="4879975"/>
            <a:ext cx="122237" cy="54927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1620099">
            <a:off x="3052763" y="3633788"/>
            <a:ext cx="1852612" cy="93662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8" name="Right Arrow 137"/>
          <p:cNvSpPr/>
          <p:nvPr/>
        </p:nvSpPr>
        <p:spPr>
          <a:xfrm rot="8898400">
            <a:off x="3065463" y="4591050"/>
            <a:ext cx="1851025" cy="92075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ight Arrow 138"/>
          <p:cNvSpPr/>
          <p:nvPr/>
        </p:nvSpPr>
        <p:spPr>
          <a:xfrm rot="19680000">
            <a:off x="3113088" y="4629150"/>
            <a:ext cx="1851025" cy="92075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Right Arrow 139"/>
          <p:cNvSpPr/>
          <p:nvPr/>
        </p:nvSpPr>
        <p:spPr>
          <a:xfrm rot="19680000">
            <a:off x="4813300" y="3902075"/>
            <a:ext cx="685800" cy="93663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1" name="Right Arrow 140"/>
          <p:cNvSpPr/>
          <p:nvPr/>
        </p:nvSpPr>
        <p:spPr>
          <a:xfrm rot="16200000">
            <a:off x="5055394" y="2929731"/>
            <a:ext cx="1235075" cy="68263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ight Arrow 141"/>
          <p:cNvSpPr/>
          <p:nvPr/>
        </p:nvSpPr>
        <p:spPr>
          <a:xfrm rot="14708926">
            <a:off x="4727575" y="3005138"/>
            <a:ext cx="1233488" cy="68262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Right Arrow 142"/>
          <p:cNvSpPr/>
          <p:nvPr/>
        </p:nvSpPr>
        <p:spPr>
          <a:xfrm rot="13500000">
            <a:off x="4474369" y="3169444"/>
            <a:ext cx="1235075" cy="68263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Right Arrow 143"/>
          <p:cNvSpPr/>
          <p:nvPr/>
        </p:nvSpPr>
        <p:spPr>
          <a:xfrm rot="12180000">
            <a:off x="4346575" y="3427413"/>
            <a:ext cx="1165225" cy="68262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5" name="Right Arrow 144"/>
          <p:cNvSpPr/>
          <p:nvPr/>
        </p:nvSpPr>
        <p:spPr>
          <a:xfrm rot="6891074" flipH="1">
            <a:off x="5381625" y="2995613"/>
            <a:ext cx="1233488" cy="68262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Right Arrow 145"/>
          <p:cNvSpPr/>
          <p:nvPr/>
        </p:nvSpPr>
        <p:spPr>
          <a:xfrm rot="8100000" flipH="1">
            <a:off x="5623719" y="3155156"/>
            <a:ext cx="1235075" cy="68263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Right Arrow 146"/>
          <p:cNvSpPr/>
          <p:nvPr/>
        </p:nvSpPr>
        <p:spPr>
          <a:xfrm rot="5400000">
            <a:off x="4836319" y="3232944"/>
            <a:ext cx="1784350" cy="68262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Right Arrow 147"/>
          <p:cNvSpPr/>
          <p:nvPr/>
        </p:nvSpPr>
        <p:spPr>
          <a:xfrm rot="2700000">
            <a:off x="4439444" y="3367881"/>
            <a:ext cx="1851025" cy="68263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" name="Right Arrow 148"/>
          <p:cNvSpPr/>
          <p:nvPr/>
        </p:nvSpPr>
        <p:spPr>
          <a:xfrm rot="6900000">
            <a:off x="5049838" y="3284537"/>
            <a:ext cx="1747838" cy="68263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Right Arrow 149"/>
          <p:cNvSpPr/>
          <p:nvPr/>
        </p:nvSpPr>
        <p:spPr>
          <a:xfrm rot="3900000">
            <a:off x="4621213" y="3276600"/>
            <a:ext cx="1817687" cy="68263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" name="Right Arrow 150"/>
          <p:cNvSpPr/>
          <p:nvPr/>
        </p:nvSpPr>
        <p:spPr>
          <a:xfrm rot="1380000">
            <a:off x="4362450" y="3519488"/>
            <a:ext cx="1851025" cy="69850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2" name="Right Arrow 151"/>
          <p:cNvSpPr/>
          <p:nvPr/>
        </p:nvSpPr>
        <p:spPr>
          <a:xfrm rot="8100000">
            <a:off x="5200650" y="3397250"/>
            <a:ext cx="1747838" cy="69850"/>
          </a:xfrm>
          <a:prstGeom prst="rightArrow">
            <a:avLst>
              <a:gd name="adj1" fmla="val 33152"/>
              <a:gd name="adj2" fmla="val 93496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" name="Can 152"/>
          <p:cNvSpPr/>
          <p:nvPr/>
        </p:nvSpPr>
        <p:spPr>
          <a:xfrm rot="6768742">
            <a:off x="1412875" y="2287588"/>
            <a:ext cx="268287" cy="319088"/>
          </a:xfrm>
          <a:prstGeom prst="can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4" name="Right Arrow 153"/>
          <p:cNvSpPr/>
          <p:nvPr/>
        </p:nvSpPr>
        <p:spPr>
          <a:xfrm rot="1620099">
            <a:off x="1601788" y="2608263"/>
            <a:ext cx="1090612" cy="257175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96113" y="3354388"/>
            <a:ext cx="17811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scatters different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</a:t>
            </a:r>
          </a:p>
        </p:txBody>
      </p: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7590827" y="3682847"/>
            <a:ext cx="979167" cy="574451"/>
            <a:chOff x="9243181" y="2476840"/>
            <a:chExt cx="3349251" cy="1964914"/>
          </a:xfrm>
          <a:solidFill>
            <a:sysClr val="windowText" lastClr="000000"/>
          </a:solidFill>
        </p:grpSpPr>
        <p:sp>
          <p:nvSpPr>
            <p:cNvPr id="157" name="Right Arrow 156"/>
            <p:cNvSpPr/>
            <p:nvPr/>
          </p:nvSpPr>
          <p:spPr>
            <a:xfrm rot="16200000">
              <a:off x="10188411" y="3254080"/>
              <a:ext cx="164592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Right Arrow 157"/>
            <p:cNvSpPr/>
            <p:nvPr/>
          </p:nvSpPr>
          <p:spPr>
            <a:xfrm rot="14708926">
              <a:off x="9750552" y="3354342"/>
              <a:ext cx="164592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" name="Right Arrow 158"/>
            <p:cNvSpPr/>
            <p:nvPr/>
          </p:nvSpPr>
          <p:spPr>
            <a:xfrm rot="13500000">
              <a:off x="9414793" y="3573074"/>
              <a:ext cx="164592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0" name="Right Arrow 159"/>
            <p:cNvSpPr/>
            <p:nvPr/>
          </p:nvSpPr>
          <p:spPr>
            <a:xfrm rot="12180000">
              <a:off x="9243181" y="3916248"/>
              <a:ext cx="155448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Right Arrow 160"/>
            <p:cNvSpPr/>
            <p:nvPr/>
          </p:nvSpPr>
          <p:spPr>
            <a:xfrm rot="6891074" flipH="1">
              <a:off x="10623072" y="3341224"/>
              <a:ext cx="164592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2" name="Right Arrow 161"/>
            <p:cNvSpPr/>
            <p:nvPr/>
          </p:nvSpPr>
          <p:spPr>
            <a:xfrm rot="8100000" flipH="1">
              <a:off x="10946512" y="3554481"/>
              <a:ext cx="1645920" cy="91440"/>
            </a:xfrm>
            <a:prstGeom prst="rightArrow">
              <a:avLst>
                <a:gd name="adj1" fmla="val 64597"/>
                <a:gd name="adj2" fmla="val 9349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3" name="Right Arrow 162"/>
          <p:cNvSpPr/>
          <p:nvPr/>
        </p:nvSpPr>
        <p:spPr>
          <a:xfrm>
            <a:off x="7691438" y="4316413"/>
            <a:ext cx="822325" cy="136525"/>
          </a:xfrm>
          <a:prstGeom prst="rightArrow">
            <a:avLst>
              <a:gd name="adj1" fmla="val 64597"/>
              <a:gd name="adj2" fmla="val 93496"/>
            </a:avLst>
          </a:prstGeom>
          <a:gradFill flip="none" rotWithShape="1">
            <a:gsLst>
              <a:gs pos="22000">
                <a:srgbClr val="FF0000"/>
              </a:gs>
              <a:gs pos="0">
                <a:srgbClr val="FF0000"/>
              </a:gs>
              <a:gs pos="40000">
                <a:srgbClr val="FFFF00"/>
              </a:gs>
              <a:gs pos="54000">
                <a:srgbClr val="00B050"/>
              </a:gs>
              <a:gs pos="67000">
                <a:srgbClr val="00B0F0"/>
              </a:gs>
              <a:gs pos="79000">
                <a:srgbClr val="7030A0"/>
              </a:gs>
              <a:gs pos="100000">
                <a:srgbClr val="7030A0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27538" y="5029200"/>
            <a:ext cx="2652712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energy transfer yet</a:t>
            </a:r>
          </a:p>
        </p:txBody>
      </p:sp>
      <p:sp>
        <p:nvSpPr>
          <p:cNvPr id="57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42434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3" grpId="0"/>
      <p:bldP spid="124" grpId="0"/>
      <p:bldP spid="125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5" grpId="0"/>
      <p:bldP spid="163" grpId="0" animBg="1"/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90563D-B464-4F5F-8CFD-92336080B539}"/>
              </a:ext>
            </a:extLst>
          </p:cNvPr>
          <p:cNvSpPr/>
          <p:nvPr/>
        </p:nvSpPr>
        <p:spPr>
          <a:xfrm>
            <a:off x="3343532" y="1713675"/>
            <a:ext cx="262354" cy="3207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4DB2B-12E8-4708-96C3-C09FFFECE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537" y="1198792"/>
            <a:ext cx="5903755" cy="4501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E39E8-79E4-4110-8189-C7E35933C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536" y="1198792"/>
            <a:ext cx="5903755" cy="4501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40143-29AF-4D6B-B9E3-FCFD840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5080"/>
            <a:ext cx="6348413" cy="13208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Fixed window scans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7CECB-903C-4651-AFEB-2491BF064DD7}"/>
              </a:ext>
            </a:extLst>
          </p:cNvPr>
          <p:cNvSpPr txBox="1"/>
          <p:nvPr/>
        </p:nvSpPr>
        <p:spPr>
          <a:xfrm>
            <a:off x="3343532" y="3295924"/>
            <a:ext cx="1126322" cy="56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liquid-solid transition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264AB-25CD-4B38-B149-2C8B82A63AA1}"/>
              </a:ext>
            </a:extLst>
          </p:cNvPr>
          <p:cNvSpPr txBox="1"/>
          <p:nvPr/>
        </p:nvSpPr>
        <p:spPr>
          <a:xfrm>
            <a:off x="5028677" y="2024046"/>
            <a:ext cx="3345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Quick overview of motions present in the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Liquid-solid transition observed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Additional motions observed at much lower 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41238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721" y="126213"/>
            <a:ext cx="2707557" cy="8262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QENS</a:t>
            </a:r>
          </a:p>
        </p:txBody>
      </p:sp>
      <p:sp>
        <p:nvSpPr>
          <p:cNvPr id="9222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  <p:grpSp>
        <p:nvGrpSpPr>
          <p:cNvPr id="9221" name="Group 1"/>
          <p:cNvGrpSpPr>
            <a:grpSpLocks/>
          </p:cNvGrpSpPr>
          <p:nvPr/>
        </p:nvGrpSpPr>
        <p:grpSpPr bwMode="auto">
          <a:xfrm>
            <a:off x="228600" y="1066800"/>
            <a:ext cx="5089525" cy="4002088"/>
            <a:chOff x="396875" y="1804988"/>
            <a:chExt cx="5089525" cy="4002088"/>
          </a:xfrm>
        </p:grpSpPr>
        <p:sp>
          <p:nvSpPr>
            <p:cNvPr id="9288" name="Freeform 18"/>
            <p:cNvSpPr>
              <a:spLocks/>
            </p:cNvSpPr>
            <p:nvPr/>
          </p:nvSpPr>
          <p:spPr bwMode="auto">
            <a:xfrm>
              <a:off x="2514600" y="5146675"/>
              <a:ext cx="2971800" cy="330200"/>
            </a:xfrm>
            <a:custGeom>
              <a:avLst/>
              <a:gdLst>
                <a:gd name="T0" fmla="*/ 0 w 2734"/>
                <a:gd name="T1" fmla="*/ 2147483646 h 527"/>
                <a:gd name="T2" fmla="*/ 2147483646 w 2734"/>
                <a:gd name="T3" fmla="*/ 2147483646 h 527"/>
                <a:gd name="T4" fmla="*/ 2147483646 w 2734"/>
                <a:gd name="T5" fmla="*/ 2147483646 h 527"/>
                <a:gd name="T6" fmla="*/ 2147483646 w 2734"/>
                <a:gd name="T7" fmla="*/ 2147483646 h 527"/>
                <a:gd name="T8" fmla="*/ 2147483646 w 2734"/>
                <a:gd name="T9" fmla="*/ 2147483646 h 527"/>
                <a:gd name="T10" fmla="*/ 2147483646 w 2734"/>
                <a:gd name="T11" fmla="*/ 2147483646 h 527"/>
                <a:gd name="T12" fmla="*/ 2147483646 w 2734"/>
                <a:gd name="T13" fmla="*/ 2147483646 h 527"/>
                <a:gd name="T14" fmla="*/ 2147483646 w 2734"/>
                <a:gd name="T15" fmla="*/ 2147483646 h 527"/>
                <a:gd name="T16" fmla="*/ 2147483646 w 2734"/>
                <a:gd name="T17" fmla="*/ 2147483646 h 527"/>
                <a:gd name="T18" fmla="*/ 2147483646 w 2734"/>
                <a:gd name="T19" fmla="*/ 2147483646 h 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4" h="527">
                  <a:moveTo>
                    <a:pt x="0" y="522"/>
                  </a:moveTo>
                  <a:cubicBezTo>
                    <a:pt x="63" y="520"/>
                    <a:pt x="254" y="527"/>
                    <a:pt x="380" y="509"/>
                  </a:cubicBezTo>
                  <a:cubicBezTo>
                    <a:pt x="506" y="491"/>
                    <a:pt x="647" y="457"/>
                    <a:pt x="754" y="414"/>
                  </a:cubicBezTo>
                  <a:cubicBezTo>
                    <a:pt x="861" y="371"/>
                    <a:pt x="925" y="318"/>
                    <a:pt x="1020" y="250"/>
                  </a:cubicBezTo>
                  <a:cubicBezTo>
                    <a:pt x="1115" y="182"/>
                    <a:pt x="1226" y="6"/>
                    <a:pt x="1324" y="3"/>
                  </a:cubicBezTo>
                  <a:cubicBezTo>
                    <a:pt x="1422" y="0"/>
                    <a:pt x="1517" y="164"/>
                    <a:pt x="1608" y="231"/>
                  </a:cubicBezTo>
                  <a:cubicBezTo>
                    <a:pt x="1699" y="298"/>
                    <a:pt x="1786" y="364"/>
                    <a:pt x="1868" y="408"/>
                  </a:cubicBezTo>
                  <a:cubicBezTo>
                    <a:pt x="1950" y="452"/>
                    <a:pt x="1999" y="478"/>
                    <a:pt x="2102" y="497"/>
                  </a:cubicBezTo>
                  <a:cubicBezTo>
                    <a:pt x="2205" y="516"/>
                    <a:pt x="2383" y="518"/>
                    <a:pt x="2488" y="522"/>
                  </a:cubicBezTo>
                  <a:cubicBezTo>
                    <a:pt x="2593" y="526"/>
                    <a:pt x="2683" y="522"/>
                    <a:pt x="2734" y="522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289" name="Group 26"/>
            <p:cNvGrpSpPr>
              <a:grpSpLocks/>
            </p:cNvGrpSpPr>
            <p:nvPr/>
          </p:nvGrpSpPr>
          <p:grpSpPr bwMode="auto">
            <a:xfrm>
              <a:off x="396875" y="1804988"/>
              <a:ext cx="4533900" cy="4002088"/>
              <a:chOff x="250" y="1137"/>
              <a:chExt cx="2856" cy="2521"/>
            </a:xfrm>
          </p:grpSpPr>
          <p:sp>
            <p:nvSpPr>
              <p:cNvPr id="9290" name="Line 11"/>
              <p:cNvSpPr>
                <a:spLocks noChangeShapeType="1"/>
              </p:cNvSpPr>
              <p:nvPr/>
            </p:nvSpPr>
            <p:spPr bwMode="auto">
              <a:xfrm flipV="1">
                <a:off x="1790" y="1296"/>
                <a:ext cx="0" cy="216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1" name="Line 12"/>
              <p:cNvSpPr>
                <a:spLocks noChangeShapeType="1"/>
              </p:cNvSpPr>
              <p:nvPr/>
            </p:nvSpPr>
            <p:spPr bwMode="auto">
              <a:xfrm>
                <a:off x="541" y="3456"/>
                <a:ext cx="2540" cy="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2" name="Text Box 13"/>
              <p:cNvSpPr txBox="1">
                <a:spLocks noChangeArrowheads="1"/>
              </p:cNvSpPr>
              <p:nvPr/>
            </p:nvSpPr>
            <p:spPr bwMode="auto">
              <a:xfrm>
                <a:off x="1874" y="1696"/>
                <a:ext cx="91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Elastic</a:t>
                </a:r>
              </a:p>
            </p:txBody>
          </p:sp>
          <p:sp>
            <p:nvSpPr>
              <p:cNvPr id="9293" name="Freeform 14"/>
              <p:cNvSpPr>
                <a:spLocks/>
              </p:cNvSpPr>
              <p:nvPr/>
            </p:nvSpPr>
            <p:spPr bwMode="auto">
              <a:xfrm>
                <a:off x="643" y="3074"/>
                <a:ext cx="2371" cy="382"/>
              </a:xfrm>
              <a:custGeom>
                <a:avLst/>
                <a:gdLst>
                  <a:gd name="T0" fmla="*/ 0 w 2734"/>
                  <a:gd name="T1" fmla="*/ 104 h 527"/>
                  <a:gd name="T2" fmla="*/ 186 w 2734"/>
                  <a:gd name="T3" fmla="*/ 102 h 527"/>
                  <a:gd name="T4" fmla="*/ 370 w 2734"/>
                  <a:gd name="T5" fmla="*/ 83 h 527"/>
                  <a:gd name="T6" fmla="*/ 500 w 2734"/>
                  <a:gd name="T7" fmla="*/ 50 h 527"/>
                  <a:gd name="T8" fmla="*/ 650 w 2734"/>
                  <a:gd name="T9" fmla="*/ 1 h 527"/>
                  <a:gd name="T10" fmla="*/ 789 w 2734"/>
                  <a:gd name="T11" fmla="*/ 46 h 527"/>
                  <a:gd name="T12" fmla="*/ 916 w 2734"/>
                  <a:gd name="T13" fmla="*/ 82 h 527"/>
                  <a:gd name="T14" fmla="*/ 1031 w 2734"/>
                  <a:gd name="T15" fmla="*/ 99 h 527"/>
                  <a:gd name="T16" fmla="*/ 1221 w 2734"/>
                  <a:gd name="T17" fmla="*/ 104 h 527"/>
                  <a:gd name="T18" fmla="*/ 1341 w 2734"/>
                  <a:gd name="T19" fmla="*/ 104 h 5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4" h="527">
                    <a:moveTo>
                      <a:pt x="0" y="522"/>
                    </a:moveTo>
                    <a:cubicBezTo>
                      <a:pt x="63" y="520"/>
                      <a:pt x="254" y="527"/>
                      <a:pt x="380" y="509"/>
                    </a:cubicBezTo>
                    <a:cubicBezTo>
                      <a:pt x="506" y="491"/>
                      <a:pt x="647" y="457"/>
                      <a:pt x="754" y="414"/>
                    </a:cubicBezTo>
                    <a:cubicBezTo>
                      <a:pt x="861" y="371"/>
                      <a:pt x="925" y="318"/>
                      <a:pt x="1020" y="250"/>
                    </a:cubicBezTo>
                    <a:cubicBezTo>
                      <a:pt x="1115" y="182"/>
                      <a:pt x="1226" y="6"/>
                      <a:pt x="1324" y="3"/>
                    </a:cubicBezTo>
                    <a:cubicBezTo>
                      <a:pt x="1422" y="0"/>
                      <a:pt x="1517" y="164"/>
                      <a:pt x="1608" y="231"/>
                    </a:cubicBezTo>
                    <a:cubicBezTo>
                      <a:pt x="1699" y="298"/>
                      <a:pt x="1786" y="364"/>
                      <a:pt x="1868" y="408"/>
                    </a:cubicBezTo>
                    <a:cubicBezTo>
                      <a:pt x="1950" y="452"/>
                      <a:pt x="1999" y="478"/>
                      <a:pt x="2102" y="497"/>
                    </a:cubicBezTo>
                    <a:cubicBezTo>
                      <a:pt x="2205" y="516"/>
                      <a:pt x="2383" y="518"/>
                      <a:pt x="2488" y="522"/>
                    </a:cubicBezTo>
                    <a:cubicBezTo>
                      <a:pt x="2593" y="526"/>
                      <a:pt x="2683" y="522"/>
                      <a:pt x="2734" y="522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4" name="Freeform 15"/>
              <p:cNvSpPr>
                <a:spLocks/>
              </p:cNvSpPr>
              <p:nvPr/>
            </p:nvSpPr>
            <p:spPr bwMode="auto">
              <a:xfrm>
                <a:off x="1730" y="1470"/>
                <a:ext cx="125" cy="1986"/>
              </a:xfrm>
              <a:custGeom>
                <a:avLst/>
                <a:gdLst>
                  <a:gd name="T0" fmla="*/ 0 w 63"/>
                  <a:gd name="T1" fmla="*/ 1039 h 2335"/>
                  <a:gd name="T2" fmla="*/ 976 w 63"/>
                  <a:gd name="T3" fmla="*/ 0 h 2335"/>
                  <a:gd name="T4" fmla="*/ 1937 w 63"/>
                  <a:gd name="T5" fmla="*/ 1039 h 23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3" h="2335">
                    <a:moveTo>
                      <a:pt x="0" y="2335"/>
                    </a:moveTo>
                    <a:cubicBezTo>
                      <a:pt x="5" y="1946"/>
                      <a:pt x="42" y="0"/>
                      <a:pt x="32" y="0"/>
                    </a:cubicBezTo>
                    <a:cubicBezTo>
                      <a:pt x="22" y="0"/>
                      <a:pt x="57" y="1849"/>
                      <a:pt x="63" y="2335"/>
                    </a:cubicBez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5" name="Text Box 16"/>
              <p:cNvSpPr txBox="1">
                <a:spLocks noChangeArrowheads="1"/>
              </p:cNvSpPr>
              <p:nvPr/>
            </p:nvSpPr>
            <p:spPr bwMode="auto">
              <a:xfrm>
                <a:off x="288" y="2112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Quasielastic</a:t>
                </a:r>
              </a:p>
            </p:txBody>
          </p:sp>
          <p:sp>
            <p:nvSpPr>
              <p:cNvPr id="9296" name="Freeform 17"/>
              <p:cNvSpPr>
                <a:spLocks/>
              </p:cNvSpPr>
              <p:nvPr/>
            </p:nvSpPr>
            <p:spPr bwMode="auto">
              <a:xfrm>
                <a:off x="250" y="3247"/>
                <a:ext cx="1872" cy="208"/>
              </a:xfrm>
              <a:custGeom>
                <a:avLst/>
                <a:gdLst>
                  <a:gd name="T0" fmla="*/ 0 w 2734"/>
                  <a:gd name="T1" fmla="*/ 5 h 527"/>
                  <a:gd name="T2" fmla="*/ 58 w 2734"/>
                  <a:gd name="T3" fmla="*/ 5 h 527"/>
                  <a:gd name="T4" fmla="*/ 114 w 2734"/>
                  <a:gd name="T5" fmla="*/ 4 h 527"/>
                  <a:gd name="T6" fmla="*/ 153 w 2734"/>
                  <a:gd name="T7" fmla="*/ 2 h 527"/>
                  <a:gd name="T8" fmla="*/ 199 w 2734"/>
                  <a:gd name="T9" fmla="*/ 0 h 527"/>
                  <a:gd name="T10" fmla="*/ 242 w 2734"/>
                  <a:gd name="T11" fmla="*/ 2 h 527"/>
                  <a:gd name="T12" fmla="*/ 281 w 2734"/>
                  <a:gd name="T13" fmla="*/ 4 h 527"/>
                  <a:gd name="T14" fmla="*/ 316 w 2734"/>
                  <a:gd name="T15" fmla="*/ 5 h 527"/>
                  <a:gd name="T16" fmla="*/ 375 w 2734"/>
                  <a:gd name="T17" fmla="*/ 5 h 527"/>
                  <a:gd name="T18" fmla="*/ 412 w 2734"/>
                  <a:gd name="T19" fmla="*/ 5 h 5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4" h="527">
                    <a:moveTo>
                      <a:pt x="0" y="522"/>
                    </a:moveTo>
                    <a:cubicBezTo>
                      <a:pt x="63" y="520"/>
                      <a:pt x="254" y="527"/>
                      <a:pt x="380" y="509"/>
                    </a:cubicBezTo>
                    <a:cubicBezTo>
                      <a:pt x="506" y="491"/>
                      <a:pt x="647" y="457"/>
                      <a:pt x="754" y="414"/>
                    </a:cubicBezTo>
                    <a:cubicBezTo>
                      <a:pt x="861" y="371"/>
                      <a:pt x="925" y="318"/>
                      <a:pt x="1020" y="250"/>
                    </a:cubicBezTo>
                    <a:cubicBezTo>
                      <a:pt x="1115" y="182"/>
                      <a:pt x="1226" y="6"/>
                      <a:pt x="1324" y="3"/>
                    </a:cubicBezTo>
                    <a:cubicBezTo>
                      <a:pt x="1422" y="0"/>
                      <a:pt x="1517" y="164"/>
                      <a:pt x="1608" y="231"/>
                    </a:cubicBezTo>
                    <a:cubicBezTo>
                      <a:pt x="1699" y="298"/>
                      <a:pt x="1786" y="364"/>
                      <a:pt x="1868" y="408"/>
                    </a:cubicBezTo>
                    <a:cubicBezTo>
                      <a:pt x="1950" y="452"/>
                      <a:pt x="1999" y="478"/>
                      <a:pt x="2102" y="497"/>
                    </a:cubicBezTo>
                    <a:cubicBezTo>
                      <a:pt x="2205" y="516"/>
                      <a:pt x="2383" y="518"/>
                      <a:pt x="2488" y="522"/>
                    </a:cubicBezTo>
                    <a:cubicBezTo>
                      <a:pt x="2593" y="526"/>
                      <a:pt x="2683" y="522"/>
                      <a:pt x="2734" y="522"/>
                    </a:cubicBez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7" name="Text Box 19"/>
              <p:cNvSpPr txBox="1">
                <a:spLocks noChangeArrowheads="1"/>
              </p:cNvSpPr>
              <p:nvPr/>
            </p:nvSpPr>
            <p:spPr bwMode="auto">
              <a:xfrm>
                <a:off x="288" y="2736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Inelastic</a:t>
                </a:r>
              </a:p>
            </p:txBody>
          </p:sp>
          <p:sp>
            <p:nvSpPr>
              <p:cNvPr id="9298" name="Line 20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288" cy="33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99" name="Line 21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624" cy="8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300" name="Text Box 22"/>
              <p:cNvSpPr txBox="1">
                <a:spLocks noChangeArrowheads="1"/>
              </p:cNvSpPr>
              <p:nvPr/>
            </p:nvSpPr>
            <p:spPr bwMode="auto">
              <a:xfrm>
                <a:off x="2736" y="3504"/>
                <a:ext cx="37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Energy</a:t>
                </a:r>
              </a:p>
            </p:txBody>
          </p:sp>
          <p:sp>
            <p:nvSpPr>
              <p:cNvPr id="9301" name="Line 23"/>
              <p:cNvSpPr>
                <a:spLocks noChangeShapeType="1"/>
              </p:cNvSpPr>
              <p:nvPr/>
            </p:nvSpPr>
            <p:spPr bwMode="auto">
              <a:xfrm>
                <a:off x="1920" y="36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302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1340" y="1285"/>
                <a:ext cx="45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Intensity</a:t>
                </a:r>
              </a:p>
            </p:txBody>
          </p:sp>
          <p:sp>
            <p:nvSpPr>
              <p:cNvPr id="9303" name="Line 25"/>
              <p:cNvSpPr>
                <a:spLocks noChangeShapeType="1"/>
              </p:cNvSpPr>
              <p:nvPr/>
            </p:nvSpPr>
            <p:spPr bwMode="auto">
              <a:xfrm flipV="1">
                <a:off x="1584" y="1617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9223" name="Text Box 22"/>
          <p:cNvSpPr txBox="1">
            <a:spLocks noChangeArrowheads="1"/>
          </p:cNvSpPr>
          <p:nvPr/>
        </p:nvSpPr>
        <p:spPr bwMode="auto">
          <a:xfrm>
            <a:off x="2097088" y="5291138"/>
            <a:ext cx="1330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Dynamic Range</a:t>
            </a:r>
          </a:p>
        </p:txBody>
      </p:sp>
      <p:sp>
        <p:nvSpPr>
          <p:cNvPr id="9224" name="Line 23"/>
          <p:cNvSpPr>
            <a:spLocks noChangeShapeType="1"/>
          </p:cNvSpPr>
          <p:nvPr/>
        </p:nvSpPr>
        <p:spPr bwMode="auto">
          <a:xfrm>
            <a:off x="228600" y="5191125"/>
            <a:ext cx="5067300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963942" y="3497628"/>
            <a:ext cx="2806996" cy="2479310"/>
            <a:chOff x="5747210" y="3545334"/>
            <a:chExt cx="2805971" cy="2479284"/>
          </a:xfrm>
        </p:grpSpPr>
        <p:grpSp>
          <p:nvGrpSpPr>
            <p:cNvPr id="9282" name="Group 11"/>
            <p:cNvGrpSpPr>
              <a:grpSpLocks/>
            </p:cNvGrpSpPr>
            <p:nvPr/>
          </p:nvGrpSpPr>
          <p:grpSpPr bwMode="auto">
            <a:xfrm>
              <a:off x="5747210" y="3545334"/>
              <a:ext cx="2805971" cy="2479284"/>
              <a:chOff x="1816561" y="1072734"/>
              <a:chExt cx="2805971" cy="2479284"/>
            </a:xfrm>
          </p:grpSpPr>
          <p:pic>
            <p:nvPicPr>
              <p:cNvPr id="9285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561" y="1444422"/>
                <a:ext cx="2805971" cy="2107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Straight Connector 6"/>
              <p:cNvCxnSpPr>
                <a:endCxn id="112" idx="0"/>
              </p:cNvCxnSpPr>
              <p:nvPr/>
            </p:nvCxnSpPr>
            <p:spPr>
              <a:xfrm flipV="1">
                <a:off x="1832726" y="1072369"/>
                <a:ext cx="20629" cy="300034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1924767" y="1072369"/>
                <a:ext cx="2680308" cy="385758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>
              <a:off x="6218821" y="4516509"/>
              <a:ext cx="60303" cy="900103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54864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4864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457325" y="2071688"/>
            <a:ext cx="2530475" cy="2239962"/>
            <a:chOff x="1456583" y="2072142"/>
            <a:chExt cx="2531872" cy="2238876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052225" y="3960351"/>
              <a:ext cx="1936230" cy="350667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78" name="TextBox 36"/>
            <p:cNvSpPr txBox="1">
              <a:spLocks noChangeArrowheads="1"/>
            </p:cNvSpPr>
            <p:nvPr/>
          </p:nvSpPr>
          <p:spPr bwMode="auto">
            <a:xfrm>
              <a:off x="1456583" y="2072142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Elastic</a:t>
              </a:r>
            </a:p>
          </p:txBody>
        </p:sp>
        <p:sp>
          <p:nvSpPr>
            <p:cNvPr id="9279" name="TextBox 62"/>
            <p:cNvSpPr txBox="1">
              <a:spLocks noChangeArrowheads="1"/>
            </p:cNvSpPr>
            <p:nvPr/>
          </p:nvSpPr>
          <p:spPr bwMode="auto">
            <a:xfrm>
              <a:off x="1496104" y="3628333"/>
              <a:ext cx="11256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Inelastic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1648777" y="3977805"/>
              <a:ext cx="393917" cy="26498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952156" y="2430743"/>
              <a:ext cx="798954" cy="214208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89475" y="642938"/>
            <a:ext cx="4454525" cy="2887662"/>
            <a:chOff x="4690101" y="642524"/>
            <a:chExt cx="4453899" cy="2888452"/>
          </a:xfrm>
        </p:grpSpPr>
        <p:sp>
          <p:nvSpPr>
            <p:cNvPr id="91" name="TextBox 90"/>
            <p:cNvSpPr txBox="1"/>
            <p:nvPr/>
          </p:nvSpPr>
          <p:spPr>
            <a:xfrm>
              <a:off x="6407535" y="642524"/>
              <a:ext cx="2550754" cy="369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Analyzers reflect 6.27 Å</a:t>
              </a:r>
            </a:p>
          </p:txBody>
        </p:sp>
        <p:sp>
          <p:nvSpPr>
            <p:cNvPr id="92" name="Flowchart: Summing Junction 91"/>
            <p:cNvSpPr>
              <a:spLocks noChangeAspect="1"/>
            </p:cNvSpPr>
            <p:nvPr/>
          </p:nvSpPr>
          <p:spPr>
            <a:xfrm rot="18889261">
              <a:off x="7020146" y="2338516"/>
              <a:ext cx="376340" cy="376185"/>
            </a:xfrm>
            <a:prstGeom prst="flowChartSummingJunction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729737" y="2105011"/>
              <a:ext cx="261900" cy="19849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7873366" y="2544097"/>
              <a:ext cx="90513" cy="10793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2700000">
              <a:off x="8164632" y="2433735"/>
              <a:ext cx="90513" cy="10634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1320000">
              <a:off x="8244014" y="2306679"/>
              <a:ext cx="92062" cy="10798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8900000" flipV="1">
              <a:off x="7597974" y="2430560"/>
              <a:ext cx="90513" cy="10634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66241" y="2632205"/>
              <a:ext cx="1177759" cy="368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Detectors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36080" y="1973213"/>
              <a:ext cx="876177" cy="368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Sample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07522" y="2730657"/>
              <a:ext cx="622213" cy="4430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PST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17083" y="2629810"/>
              <a:ext cx="1983132" cy="36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Monochromator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17083" y="1779485"/>
              <a:ext cx="1115856" cy="7733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Velocity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selector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 rot="5400000">
              <a:off x="7832096" y="840310"/>
              <a:ext cx="96864" cy="42856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6997189" y="1194419"/>
              <a:ext cx="95276" cy="430153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1320000">
              <a:off x="6745625" y="1577817"/>
              <a:ext cx="96823" cy="430331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18900000" flipV="1">
              <a:off x="8678115" y="1194420"/>
              <a:ext cx="95276" cy="430152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">
              <a:off x="5477390" y="1600048"/>
              <a:ext cx="433327" cy="24613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7580000" flipV="1">
              <a:off x="8292407" y="933998"/>
              <a:ext cx="95276" cy="430153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4020000">
              <a:off x="7374167" y="931616"/>
              <a:ext cx="95276" cy="42856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4080000">
              <a:off x="8034475" y="2519483"/>
              <a:ext cx="90513" cy="10634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7520000" flipV="1">
              <a:off x="7721781" y="2519484"/>
              <a:ext cx="90513" cy="10634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19680000" flipV="1">
              <a:off x="5837703" y="3102234"/>
              <a:ext cx="96823" cy="428742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Right Arrow 112"/>
            <p:cNvSpPr/>
            <p:nvPr/>
          </p:nvSpPr>
          <p:spPr>
            <a:xfrm rot="1620099">
              <a:off x="5826591" y="2127242"/>
              <a:ext cx="1449184" cy="73045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Right Arrow 113"/>
            <p:cNvSpPr/>
            <p:nvPr/>
          </p:nvSpPr>
          <p:spPr>
            <a:xfrm rot="8898400">
              <a:off x="5836115" y="2875159"/>
              <a:ext cx="1449184" cy="73045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 rot="19680000">
              <a:off x="5872623" y="2905330"/>
              <a:ext cx="1449183" cy="73045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6" name="Right Arrow 115"/>
            <p:cNvSpPr/>
            <p:nvPr/>
          </p:nvSpPr>
          <p:spPr>
            <a:xfrm rot="19680000">
              <a:off x="7204348" y="2336849"/>
              <a:ext cx="536500" cy="73045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7" name="Right Arrow 116"/>
            <p:cNvSpPr/>
            <p:nvPr/>
          </p:nvSpPr>
          <p:spPr>
            <a:xfrm rot="16200000">
              <a:off x="7392240" y="1575446"/>
              <a:ext cx="967051" cy="53967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" name="Right Arrow 117"/>
            <p:cNvSpPr/>
            <p:nvPr/>
          </p:nvSpPr>
          <p:spPr>
            <a:xfrm rot="14708926">
              <a:off x="7135895" y="1634994"/>
              <a:ext cx="965464" cy="53967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Right Arrow 118"/>
            <p:cNvSpPr/>
            <p:nvPr/>
          </p:nvSpPr>
          <p:spPr>
            <a:xfrm rot="13500000">
              <a:off x="6938279" y="1762822"/>
              <a:ext cx="967051" cy="53967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Right Arrow 119"/>
            <p:cNvSpPr/>
            <p:nvPr/>
          </p:nvSpPr>
          <p:spPr>
            <a:xfrm rot="12180000">
              <a:off x="6837687" y="1963685"/>
              <a:ext cx="912684" cy="53990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1" name="Right Arrow 120"/>
            <p:cNvSpPr/>
            <p:nvPr/>
          </p:nvSpPr>
          <p:spPr>
            <a:xfrm rot="6891074" flipH="1">
              <a:off x="7648586" y="1627053"/>
              <a:ext cx="965464" cy="53967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" name="Right Arrow 121"/>
            <p:cNvSpPr/>
            <p:nvPr/>
          </p:nvSpPr>
          <p:spPr>
            <a:xfrm rot="8100000" flipH="1">
              <a:off x="7836678" y="1751706"/>
              <a:ext cx="967052" cy="53967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Right Arrow 122"/>
            <p:cNvSpPr/>
            <p:nvPr/>
          </p:nvSpPr>
          <p:spPr>
            <a:xfrm rot="5400000">
              <a:off x="7221519" y="1812842"/>
              <a:ext cx="1395794" cy="52381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 rot="2700000">
              <a:off x="6910402" y="1917646"/>
              <a:ext cx="1448196" cy="53967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5" name="Right Arrow 124"/>
            <p:cNvSpPr/>
            <p:nvPr/>
          </p:nvSpPr>
          <p:spPr>
            <a:xfrm rot="6900000">
              <a:off x="7388188" y="1852541"/>
              <a:ext cx="1368799" cy="53967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Right Arrow 125"/>
            <p:cNvSpPr/>
            <p:nvPr/>
          </p:nvSpPr>
          <p:spPr>
            <a:xfrm rot="3900000">
              <a:off x="7053262" y="1846188"/>
              <a:ext cx="1422789" cy="53967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Right Arrow 126"/>
            <p:cNvSpPr/>
            <p:nvPr/>
          </p:nvSpPr>
          <p:spPr>
            <a:xfrm rot="1380000">
              <a:off x="6850385" y="2038318"/>
              <a:ext cx="1449183" cy="52402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Right Arrow 127"/>
            <p:cNvSpPr/>
            <p:nvPr/>
          </p:nvSpPr>
          <p:spPr>
            <a:xfrm rot="8100000">
              <a:off x="7505930" y="1941454"/>
              <a:ext cx="1368233" cy="53990"/>
            </a:xfrm>
            <a:prstGeom prst="rightArrow">
              <a:avLst>
                <a:gd name="adj1" fmla="val 33152"/>
                <a:gd name="adj2" fmla="val 93496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Right Arrow 128"/>
            <p:cNvSpPr/>
            <p:nvPr/>
          </p:nvSpPr>
          <p:spPr>
            <a:xfrm rot="1620099">
              <a:off x="4690101" y="1323747"/>
              <a:ext cx="853955" cy="201668"/>
            </a:xfrm>
            <a:prstGeom prst="rightArrow">
              <a:avLst>
                <a:gd name="adj1" fmla="val 64597"/>
                <a:gd name="adj2" fmla="val 93496"/>
              </a:avLst>
            </a:prstGeom>
            <a:gradFill flip="none" rotWithShape="1">
              <a:gsLst>
                <a:gs pos="22000">
                  <a:srgbClr val="FF0000"/>
                </a:gs>
                <a:gs pos="0">
                  <a:srgbClr val="FF0000"/>
                </a:gs>
                <a:gs pos="40000">
                  <a:srgbClr val="FFFF00"/>
                </a:gs>
                <a:gs pos="54000">
                  <a:srgbClr val="00B050"/>
                </a:gs>
                <a:gs pos="67000">
                  <a:srgbClr val="00B0F0"/>
                </a:gs>
                <a:gs pos="79000">
                  <a:srgbClr val="7030A0"/>
                </a:gs>
                <a:gs pos="100000">
                  <a:srgbClr val="7030A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521325" y="2322513"/>
            <a:ext cx="2239963" cy="930275"/>
            <a:chOff x="5520785" y="2323034"/>
            <a:chExt cx="2240983" cy="929431"/>
          </a:xfrm>
        </p:grpSpPr>
        <p:cxnSp>
          <p:nvCxnSpPr>
            <p:cNvPr id="923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5520785" y="2933622"/>
              <a:ext cx="390777" cy="259663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32" name="Group 130"/>
            <p:cNvGrpSpPr>
              <a:grpSpLocks/>
            </p:cNvGrpSpPr>
            <p:nvPr/>
          </p:nvGrpSpPr>
          <p:grpSpPr bwMode="auto">
            <a:xfrm>
              <a:off x="5935044" y="2323034"/>
              <a:ext cx="1826724" cy="929431"/>
              <a:chOff x="5935044" y="2323034"/>
              <a:chExt cx="1826724" cy="929431"/>
            </a:xfrm>
          </p:grpSpPr>
          <p:sp>
            <p:nvSpPr>
              <p:cNvPr id="132" name="Right Arrow 131"/>
              <p:cNvSpPr/>
              <p:nvPr/>
            </p:nvSpPr>
            <p:spPr>
              <a:xfrm rot="19697663">
                <a:off x="7278948" y="2323034"/>
                <a:ext cx="482820" cy="99921"/>
              </a:xfrm>
              <a:prstGeom prst="rightArrow">
                <a:avLst>
                  <a:gd name="adj1" fmla="val 51606"/>
                  <a:gd name="adj2" fmla="val 93496"/>
                </a:avLst>
              </a:prstGeom>
              <a:gradFill flip="none" rotWithShape="1">
                <a:gsLst>
                  <a:gs pos="22000">
                    <a:srgbClr val="FF0000"/>
                  </a:gs>
                  <a:gs pos="0">
                    <a:srgbClr val="FF0000"/>
                  </a:gs>
                  <a:gs pos="40000">
                    <a:srgbClr val="FFFF00"/>
                  </a:gs>
                  <a:gs pos="54000">
                    <a:srgbClr val="00B050"/>
                  </a:gs>
                  <a:gs pos="67000">
                    <a:srgbClr val="00B0F0"/>
                  </a:gs>
                  <a:gs pos="79000">
                    <a:srgbClr val="7030A0"/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ight Arrow 132"/>
              <p:cNvSpPr/>
              <p:nvPr/>
            </p:nvSpPr>
            <p:spPr>
              <a:xfrm rot="19697663">
                <a:off x="6940656" y="2530807"/>
                <a:ext cx="482820" cy="99922"/>
              </a:xfrm>
              <a:prstGeom prst="rightArrow">
                <a:avLst>
                  <a:gd name="adj1" fmla="val 51606"/>
                  <a:gd name="adj2" fmla="val 0"/>
                </a:avLst>
              </a:prstGeom>
              <a:gradFill flip="none" rotWithShape="1">
                <a:gsLst>
                  <a:gs pos="22000">
                    <a:srgbClr val="FF0000"/>
                  </a:gs>
                  <a:gs pos="0">
                    <a:srgbClr val="FF0000"/>
                  </a:gs>
                  <a:gs pos="40000">
                    <a:srgbClr val="FFFF00"/>
                  </a:gs>
                  <a:gs pos="54000">
                    <a:srgbClr val="00B050"/>
                  </a:gs>
                  <a:gs pos="67000">
                    <a:srgbClr val="00B0F0"/>
                  </a:gs>
                  <a:gs pos="79000">
                    <a:srgbClr val="7030A0"/>
                  </a:gs>
                  <a:gs pos="100000">
                    <a:srgbClr val="7030A0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4" name="Right Arrow 133"/>
              <p:cNvSpPr/>
              <p:nvPr/>
            </p:nvSpPr>
            <p:spPr>
              <a:xfrm rot="19697663">
                <a:off x="6607130" y="2736995"/>
                <a:ext cx="481232" cy="101508"/>
              </a:xfrm>
              <a:prstGeom prst="rightArrow">
                <a:avLst>
                  <a:gd name="adj1" fmla="val 51606"/>
                  <a:gd name="adj2" fmla="val 0"/>
                </a:avLst>
              </a:prstGeom>
              <a:gradFill flip="none" rotWithShape="1">
                <a:gsLst>
                  <a:gs pos="22000">
                    <a:srgbClr val="FF0000"/>
                  </a:gs>
                  <a:gs pos="0">
                    <a:srgbClr val="FF0000"/>
                  </a:gs>
                  <a:gs pos="40000">
                    <a:srgbClr val="FFFF00"/>
                  </a:gs>
                  <a:gs pos="54000">
                    <a:srgbClr val="00B050"/>
                  </a:gs>
                  <a:gs pos="67000">
                    <a:srgbClr val="00B0F0"/>
                  </a:gs>
                  <a:gs pos="79000">
                    <a:srgbClr val="7030A0"/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Right Arrow 134"/>
              <p:cNvSpPr/>
              <p:nvPr/>
            </p:nvSpPr>
            <p:spPr>
              <a:xfrm rot="19697663">
                <a:off x="6278368" y="2941597"/>
                <a:ext cx="482820" cy="99921"/>
              </a:xfrm>
              <a:prstGeom prst="rightArrow">
                <a:avLst>
                  <a:gd name="adj1" fmla="val 51606"/>
                  <a:gd name="adj2" fmla="val 0"/>
                </a:avLst>
              </a:prstGeom>
              <a:gradFill flip="none" rotWithShape="1">
                <a:gsLst>
                  <a:gs pos="22000">
                    <a:srgbClr val="FF0000"/>
                  </a:gs>
                  <a:gs pos="0">
                    <a:srgbClr val="FF0000"/>
                  </a:gs>
                  <a:gs pos="40000">
                    <a:srgbClr val="FFFF00"/>
                  </a:gs>
                  <a:gs pos="54000">
                    <a:srgbClr val="00B050"/>
                  </a:gs>
                  <a:gs pos="67000">
                    <a:srgbClr val="00B0F0"/>
                  </a:gs>
                  <a:gs pos="79000">
                    <a:srgbClr val="7030A0"/>
                  </a:gs>
                  <a:gs pos="100000">
                    <a:srgbClr val="7030A0"/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ight Arrow 135"/>
              <p:cNvSpPr/>
              <p:nvPr/>
            </p:nvSpPr>
            <p:spPr>
              <a:xfrm rot="19697663">
                <a:off x="5935312" y="3152543"/>
                <a:ext cx="482820" cy="99922"/>
              </a:xfrm>
              <a:prstGeom prst="rightArrow">
                <a:avLst>
                  <a:gd name="adj1" fmla="val 51606"/>
                  <a:gd name="adj2" fmla="val 0"/>
                </a:avLst>
              </a:prstGeom>
              <a:gradFill flip="none" rotWithShape="1">
                <a:gsLst>
                  <a:gs pos="22000">
                    <a:srgbClr val="FF0000"/>
                  </a:gs>
                  <a:gs pos="0">
                    <a:srgbClr val="FF0000"/>
                  </a:gs>
                  <a:gs pos="40000">
                    <a:srgbClr val="FFFF00"/>
                  </a:gs>
                  <a:gs pos="54000">
                    <a:srgbClr val="00B050"/>
                  </a:gs>
                  <a:gs pos="67000">
                    <a:srgbClr val="00B0F0"/>
                  </a:gs>
                  <a:gs pos="79000">
                    <a:srgbClr val="7030A0"/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0" tIns="34290" rIns="68580" bIns="3429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5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"/>
            <a:ext cx="6348413" cy="1320800"/>
          </a:xfrm>
        </p:spPr>
        <p:txBody>
          <a:bodyPr/>
          <a:lstStyle/>
          <a:p>
            <a:r>
              <a:rPr lang="en-US" dirty="0"/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8912" r="11472"/>
          <a:stretch/>
        </p:blipFill>
        <p:spPr>
          <a:xfrm>
            <a:off x="1390996" y="1363980"/>
            <a:ext cx="5223164" cy="4457700"/>
          </a:xfrm>
          <a:prstGeom prst="rect">
            <a:avLst/>
          </a:prstGeom>
        </p:spPr>
      </p:pic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</p:spTree>
    <p:extLst>
      <p:ext uri="{BB962C8B-B14F-4D97-AF65-F5344CB8AC3E}">
        <p14:creationId xmlns:p14="http://schemas.microsoft.com/office/powerpoint/2010/main" val="228357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2" y="155984"/>
            <a:ext cx="7781059" cy="761999"/>
          </a:xfrm>
        </p:spPr>
        <p:txBody>
          <a:bodyPr>
            <a:normAutofit/>
          </a:bodyPr>
          <a:lstStyle/>
          <a:p>
            <a:r>
              <a:rPr lang="en-US" altLang="zh-TW" sz="2800" b="1" dirty="0"/>
              <a:t>Temperature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Dependence of Dynamics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151" y="1687454"/>
            <a:ext cx="3807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Rotational tunneling to rotational jump diffusion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to classical transition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Coupling between methyl groups and phonons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7952" y="155984"/>
            <a:ext cx="4444492" cy="5612244"/>
            <a:chOff x="4228452" y="280556"/>
            <a:chExt cx="4444492" cy="56122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" b="12375"/>
            <a:stretch/>
          </p:blipFill>
          <p:spPr>
            <a:xfrm>
              <a:off x="4541520" y="280556"/>
              <a:ext cx="4131424" cy="54630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65632" y="5615801"/>
              <a:ext cx="683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 [</a:t>
              </a:r>
              <a:r>
                <a:rPr lang="el-G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sz="1200" dirty="0"/>
                <a:t>eV]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900317" y="3190488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 (E) [</a:t>
              </a:r>
              <a:r>
                <a:rPr lang="en-US" sz="1200" dirty="0" err="1"/>
                <a:t>a.u</a:t>
              </a:r>
              <a:r>
                <a:rPr lang="en-US" sz="1200" dirty="0"/>
                <a:t>.]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8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1828800" y="6324600"/>
            <a:ext cx="1371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June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042025"/>
            <a:ext cx="462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Spectroscopy Summer School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229600" cy="7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Arrhenius Equation Fit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E23778-DAB2-684C-ADDE-8125FE11E6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162715" y="807549"/>
                <a:ext cx="2749138" cy="122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Mang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libri" charset="0"/>
                              <a:cs typeface="Mangal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libri" charset="0"/>
                              <a:cs typeface="Mangal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Mang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libri" charset="0"/>
                              <a:cs typeface="Mangal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exp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(−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charset="0"/>
                              <a:cs typeface="Mang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Mang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libri" charset="0"/>
                                  <a:cs typeface="Mangal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libri" charset="0"/>
                                  <a:cs typeface="Mangal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charset="0"/>
                                  <a:cs typeface="Mang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libri" charset="0"/>
                                  <a:cs typeface="Mangal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libri" charset="0"/>
                                  <a:cs typeface="Mangal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libri" charset="0"/>
                              <a:cs typeface="Mangal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charset="0"/>
                          <a:ea typeface="Calibri" charset="0"/>
                          <a:cs typeface="Mangal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charset="0"/>
                  <a:ea typeface="Calibri" charset="0"/>
                  <a:cs typeface="Mangal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715" y="807549"/>
                <a:ext cx="2749138" cy="1228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35701"/>
              </p:ext>
            </p:extLst>
          </p:nvPr>
        </p:nvGraphicFramePr>
        <p:xfrm>
          <a:off x="80615" y="2443987"/>
          <a:ext cx="4233554" cy="300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643767"/>
              </p:ext>
            </p:extLst>
          </p:nvPr>
        </p:nvGraphicFramePr>
        <p:xfrm>
          <a:off x="4169227" y="2504764"/>
          <a:ext cx="4280181" cy="273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85826"/>
              </p:ext>
            </p:extLst>
          </p:nvPr>
        </p:nvGraphicFramePr>
        <p:xfrm>
          <a:off x="2583938" y="933705"/>
          <a:ext cx="3107606" cy="1198880"/>
        </p:xfrm>
        <a:graphic>
          <a:graphicData uri="http://schemas.openxmlformats.org/drawingml/2006/table">
            <a:tbl>
              <a:tblPr firstRow="1" bandRow="1"/>
              <a:tblGrid>
                <a:gridCol w="84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err="1">
                          <a:latin typeface="Helvetica" charset="0"/>
                          <a:ea typeface="Helvetica" charset="0"/>
                          <a:cs typeface="Helvetica" charset="0"/>
                        </a:rPr>
                        <a:t>Ea</a:t>
                      </a:r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en-US" sz="1200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(</a:t>
                      </a:r>
                      <a:r>
                        <a:rPr lang="en-US" sz="1200" baseline="0" dirty="0" err="1">
                          <a:latin typeface="Helvetica" charset="0"/>
                          <a:ea typeface="Helvetica" charset="0"/>
                          <a:cs typeface="Helvetica" charset="0"/>
                        </a:rPr>
                        <a:t>meV</a:t>
                      </a:r>
                      <a:r>
                        <a:rPr lang="en-US" sz="1200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(Peak</a:t>
                      </a:r>
                      <a:r>
                        <a:rPr lang="en-US" sz="1200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 Shift)</a:t>
                      </a:r>
                      <a:endParaRPr lang="en-US" sz="12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Helvetica" charset="0"/>
                          <a:ea typeface="Helvetica" charset="0"/>
                          <a:cs typeface="Helvetica" charset="0"/>
                        </a:rPr>
                        <a:t>Ea</a:t>
                      </a:r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en-US" sz="1200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(</a:t>
                      </a:r>
                      <a:r>
                        <a:rPr lang="en-US" sz="1200" baseline="0" dirty="0" err="1">
                          <a:latin typeface="Helvetica" charset="0"/>
                          <a:ea typeface="Helvetica" charset="0"/>
                          <a:cs typeface="Helvetica" charset="0"/>
                        </a:rPr>
                        <a:t>meV</a:t>
                      </a:r>
                      <a:r>
                        <a:rPr lang="en-US" sz="1200" baseline="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(Width Shift)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High 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7.4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9.4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Low 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7.64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Helvetica" charset="0"/>
                          <a:ea typeface="Helvetica" charset="0"/>
                          <a:cs typeface="Helvetica" charset="0"/>
                        </a:rPr>
                        <a:t>10.3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85563" y="2167830"/>
            <a:ext cx="290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Phonon Energy States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6669" y="5391492"/>
            <a:ext cx="634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Ground state to first energy state transition ~ 12.3 </a:t>
            </a:r>
            <a:r>
              <a:rPr lang="en-US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meV</a:t>
            </a:r>
            <a:endParaRPr lang="en-US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60937" y="178727"/>
            <a:ext cx="2232383" cy="2010664"/>
            <a:chOff x="3319331" y="708881"/>
            <a:chExt cx="2232383" cy="20106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9331" y="708881"/>
              <a:ext cx="2232383" cy="179588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414007" y="2442546"/>
              <a:ext cx="2039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E (</a:t>
              </a:r>
              <a:r>
                <a:rPr lang="en-US" sz="1200" b="1" dirty="0" err="1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meV</a:t>
              </a:r>
              <a:r>
                <a:rPr lang="en-US" sz="1200" b="1" dirty="0">
                  <a:solidFill>
                    <a:prstClr val="black"/>
                  </a:solidFill>
                  <a:latin typeface="Helvetica" charset="0"/>
                  <a:ea typeface="Helvetica" charset="0"/>
                  <a:cs typeface="Helvetica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373</Words>
  <Application>Microsoft Office PowerPoint</Application>
  <PresentationFormat>On-screen Show (4:3)</PresentationFormat>
  <Paragraphs>124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微軟正黑體</vt:lpstr>
      <vt:lpstr>ＭＳ Ｐゴシック</vt:lpstr>
      <vt:lpstr>Arial</vt:lpstr>
      <vt:lpstr>Calibri</vt:lpstr>
      <vt:lpstr>Cambria Math</vt:lpstr>
      <vt:lpstr>Helvetica</vt:lpstr>
      <vt:lpstr>Mangal</vt:lpstr>
      <vt:lpstr>Times New Roman</vt:lpstr>
      <vt:lpstr>Trebuchet MS</vt:lpstr>
      <vt:lpstr>Wingdings 3</vt:lpstr>
      <vt:lpstr>Facet</vt:lpstr>
      <vt:lpstr>Equation</vt:lpstr>
      <vt:lpstr>High Flux Backscattering Spectrometer (HFBS)</vt:lpstr>
      <vt:lpstr>PowerPoint Presentation</vt:lpstr>
      <vt:lpstr>PowerPoint Presentation</vt:lpstr>
      <vt:lpstr>PowerPoint Presentation</vt:lpstr>
      <vt:lpstr>Fixed window scans</vt:lpstr>
      <vt:lpstr>QENS</vt:lpstr>
      <vt:lpstr>Data analysis</vt:lpstr>
      <vt:lpstr>Temperature Dependence of Dynamics</vt:lpstr>
      <vt:lpstr>PowerPoint Presentation</vt:lpstr>
      <vt:lpstr>PowerPoint Presentation</vt:lpstr>
      <vt:lpstr>High Flux Backscattering Spectrometer (HFBS)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Mongcopa, Katrina Irene S</dc:creator>
  <cp:lastModifiedBy>Ivan Sepulveda</cp:lastModifiedBy>
  <cp:revision>19</cp:revision>
  <dcterms:created xsi:type="dcterms:W3CDTF">2017-06-22T18:32:47Z</dcterms:created>
  <dcterms:modified xsi:type="dcterms:W3CDTF">2017-06-23T14:03:40Z</dcterms:modified>
</cp:coreProperties>
</file>